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2" r:id="rId9"/>
    <p:sldId id="273" r:id="rId10"/>
    <p:sldId id="274" r:id="rId11"/>
    <p:sldId id="275" r:id="rId12"/>
    <p:sldId id="262" r:id="rId13"/>
    <p:sldId id="263" r:id="rId14"/>
    <p:sldId id="264" r:id="rId15"/>
    <p:sldId id="265" r:id="rId16"/>
    <p:sldId id="268" r:id="rId17"/>
    <p:sldId id="269" r:id="rId18"/>
    <p:sldId id="276" r:id="rId19"/>
    <p:sldId id="278" r:id="rId20"/>
    <p:sldId id="279" r:id="rId21"/>
    <p:sldId id="280" r:id="rId22"/>
    <p:sldId id="281" r:id="rId23"/>
    <p:sldId id="277" r:id="rId24"/>
    <p:sldId id="266" r:id="rId25"/>
    <p:sldId id="267" r:id="rId26"/>
    <p:sldId id="282" r:id="rId27"/>
    <p:sldId id="283" r:id="rId28"/>
    <p:sldId id="285" r:id="rId29"/>
    <p:sldId id="286" r:id="rId30"/>
    <p:sldId id="287" r:id="rId31"/>
    <p:sldId id="288" r:id="rId32"/>
    <p:sldId id="284" r:id="rId3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>
        <p:scale>
          <a:sx n="103" d="100"/>
          <a:sy n="103" d="100"/>
        </p:scale>
        <p:origin x="186" y="1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1E8A1-6DA8-4496-BCE8-03ED561CC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760"/>
            <a:ext cx="10515600" cy="2890202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24CCC-3D44-4BB5-AA35-A21607EF6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06150"/>
            <a:ext cx="10515600" cy="248348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80F6-1855-44E9-BA95-5E00A06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D7FFD-570A-4968-B943-AF87BB67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CE6A8-0665-4714-B241-6AFBA8C6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7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26EC-DC54-4882-9D58-F201EA25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04E7C-4CBA-49AF-B24C-1A1FF51C2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3C727-C0C7-4BBA-9CF5-6C1FAC76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03986-C5B4-4956-AC6F-4F36186B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5F941-E847-4C51-97D6-21066B26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7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0338D2-D9EE-4B67-97C1-08ABD5745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53848" y="365125"/>
            <a:ext cx="3999952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B1422-6C1E-4422-80E8-34B0092FB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26546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8B53C-3084-4BC0-A80E-DB41C04C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BFDE-DC70-4A6E-90B8-337FC472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3578F-39AE-4F6F-9614-32EF672E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57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A8A8-ECDA-4018-ABB4-CC22892BE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11048999" cy="2078764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AE7C-51AF-4F0E-B5A3-8C7E1026C2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2623278"/>
            <a:ext cx="11048999" cy="35536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28C09-A717-49AB-B60E-433BC469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1A47A-6E5A-4754-8B43-9CE55616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A1EB-7AC7-4F86-90C0-AA980D88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150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5957-C46F-4F17-BC8C-6507E676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760"/>
            <a:ext cx="10515600" cy="382786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9661B-6633-4C8B-8B9C-E514DF851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43817"/>
            <a:ext cx="10515600" cy="16458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274BF-C1CD-4709-B0A0-E9407DB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ADB94-0A5B-4B56-B0B1-1FF5580A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A668A-35AE-4CDF-AC4C-2BEEA9EE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31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F1FD-0E96-4963-9F09-92861572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E5F0-B650-4AFF-B90E-23B378684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0876"/>
            <a:ext cx="5181600" cy="42360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1747B-302D-476E-8F4F-E4B114C66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0876"/>
            <a:ext cx="5181600" cy="4236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0577D-22F7-4958-BB3D-6C9265EA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C5B46-A8FB-4683-9618-3F6E0738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87BD-93E9-4181-9D7F-940C3E17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51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3D79-FA27-4567-9032-AF722733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C1BF-703F-4992-BB0C-EB1E579C7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1823"/>
            <a:ext cx="5157787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2FCE1-6DC0-43B5-8016-89FD4AF5A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54741"/>
            <a:ext cx="5157787" cy="32349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FED7A-67D0-43CC-889A-25F884964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1823"/>
            <a:ext cx="5183188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1C176-48F2-44EC-B3A2-A144403D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4741"/>
            <a:ext cx="5183188" cy="3234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187B8-AC48-4FE7-8658-8A31E373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AB465-E22E-45DC-89C9-406121BC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9D1CF-F964-4405-8677-5F9E2A02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3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3453-DD0F-41C0-8F4A-5DC343F5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E6313-506F-4456-B3D9-D9655538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26068-7707-41EC-93EF-A24CAF8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C8A3C-8C01-4039-B47B-57D84975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35A84F0-6FC5-8719-5918-8D2BC3F644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589" y="2124793"/>
            <a:ext cx="5052822" cy="337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1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92633-8C77-419D-B24D-2B3D44DB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49D59-0A88-4A14-A740-4CCD9B52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3DEF9-802F-444E-92D2-397862EE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72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23C20-3881-4F15-94F7-9D7B9F9E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F40F-6C2A-48EC-8F16-DA179A1DA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638" y="457201"/>
            <a:ext cx="5800749" cy="54038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6B7E-D33D-48C7-97AC-5C0D9874F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57600"/>
            <a:ext cx="4343400" cy="2211387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49BC5-FF58-463A-B4FA-F0F912F1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072D7-4A2A-407F-A084-6AE8DD00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4C41C-C368-475C-BDC1-DC5B29C7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3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67B0-865B-44ED-9DFE-36C73B0C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C5CF7-138A-437C-9E0A-FF4179970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1462" y="457201"/>
            <a:ext cx="579392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17822-7770-4117-96A2-8D2FF0A0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64424"/>
            <a:ext cx="4343400" cy="2204564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95030-39C7-4814-A766-1A3E094E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F02CD-DC87-47B6-96C4-F6470B1D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FF531-02C2-4C1D-A692-70403780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3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818BD-D734-48A1-8CC0-609D11E5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D215A-D2A1-4903-A905-F8B06EF41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0875"/>
            <a:ext cx="10515600" cy="42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B88A-7A1D-4AA1-8536-28DC13DBA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66A6-3C10-4AB8-86A1-BB1F0CDA7EFE}" type="datetimeFigureOut">
              <a:rPr lang="en-US" smtClean="0"/>
              <a:pPr/>
              <a:t>5/14/2024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FE925-0C4B-4BAE-9799-3A9D46D92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DAD54-E5C5-4D48-8592-BB22F0A85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56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5400" kern="1200" smtClean="0">
          <a:solidFill>
            <a:srgbClr val="FFCC00"/>
          </a:solidFill>
          <a:latin typeface="Rotis Sans Serif Std" panose="020B0606080204020204" pitchFamily="34" charset="0"/>
          <a:ea typeface="+mn-ea"/>
          <a:cs typeface="Angsana New" panose="02020603050405020304" pitchFamily="18" charset="-34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Rotis Sans Serif Std" panose="020B060608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tis Sans Serif Std" panose="020B060608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Rotis Sans Serif Std" panose="020B060608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Rotis Sans Serif Std" panose="020B060608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Rotis Sans Serif Std" panose="020B060608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17C942-086F-7214-7874-03AB28839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596644"/>
            <a:ext cx="6016888" cy="3435606"/>
          </a:xfrm>
        </p:spPr>
        <p:txBody>
          <a:bodyPr anchor="b">
            <a:normAutofit/>
          </a:bodyPr>
          <a:lstStyle/>
          <a:p>
            <a:r>
              <a:rPr lang="de-DE" dirty="0"/>
              <a:t>EU and You?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D843BE9-CD8C-93B6-ACAF-90B2D9253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4298950"/>
            <a:ext cx="6016888" cy="1920875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03399"/>
                </a:solidFill>
              </a:rPr>
              <a:t>Pubquiz zur Europawahl am 09.06.2024 </a:t>
            </a:r>
          </a:p>
        </p:txBody>
      </p:sp>
      <p:pic>
        <p:nvPicPr>
          <p:cNvPr id="5" name="Grafik 4" descr="Ein Bild, das Flagge, Symbol, Grafiken, Emblem enthält.&#10;&#10;Automatisch generierte Beschreibung">
            <a:extLst>
              <a:ext uri="{FF2B5EF4-FFF2-40B4-BE49-F238E27FC236}">
                <a16:creationId xmlns:a16="http://schemas.microsoft.com/office/drawing/2014/main" id="{A8E94BC3-99AC-01C5-BF2D-F9552FA10D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9" b="14075"/>
          <a:stretch/>
        </p:blipFill>
        <p:spPr>
          <a:xfrm>
            <a:off x="7338496" y="2003684"/>
            <a:ext cx="4245918" cy="284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48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670739-70C1-D587-9A8D-58A5668AF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4"/>
            <a:ext cx="11048999" cy="2902731"/>
          </a:xfrm>
        </p:spPr>
        <p:txBody>
          <a:bodyPr>
            <a:normAutofit/>
          </a:bodyPr>
          <a:lstStyle/>
          <a:p>
            <a:r>
              <a:rPr lang="de-DE" dirty="0"/>
              <a:t>Das erste Land, das aus der EU ausgetreten ist, war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7169C6F1-A0BC-CDE5-7F47-6AA4C6FB7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422834"/>
              </p:ext>
            </p:extLst>
          </p:nvPr>
        </p:nvGraphicFramePr>
        <p:xfrm>
          <a:off x="1945390" y="3429000"/>
          <a:ext cx="8301220" cy="2237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0610">
                  <a:extLst>
                    <a:ext uri="{9D8B030D-6E8A-4147-A177-3AD203B41FA5}">
                      <a16:colId xmlns:a16="http://schemas.microsoft.com/office/drawing/2014/main" val="1820729878"/>
                    </a:ext>
                  </a:extLst>
                </a:gridCol>
                <a:gridCol w="4150610">
                  <a:extLst>
                    <a:ext uri="{9D8B030D-6E8A-4147-A177-3AD203B41FA5}">
                      <a16:colId xmlns:a16="http://schemas.microsoft.com/office/drawing/2014/main" val="344777366"/>
                    </a:ext>
                  </a:extLst>
                </a:gridCol>
              </a:tblGrid>
              <a:tr h="1118641">
                <a:tc>
                  <a:txBody>
                    <a:bodyPr/>
                    <a:lstStyle/>
                    <a:p>
                      <a:pPr marL="342900" indent="-342900" algn="ctr">
                        <a:buAutoNum type="alphaLcParenR"/>
                      </a:pPr>
                      <a:r>
                        <a:rPr lang="de-DE" dirty="0">
                          <a:latin typeface="Rotis Sans Serif Std" panose="020B0606080204020204" pitchFamily="34" charset="0"/>
                        </a:rPr>
                        <a:t>Großbritannien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Rotis Sans Serif Std" panose="020B0606080204020204" pitchFamily="34" charset="0"/>
                        </a:rPr>
                        <a:t>b) Grönland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2320788"/>
                  </a:ext>
                </a:extLst>
              </a:tr>
              <a:tr h="111864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c) Norwegen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d) Schweiz 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851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655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670739-70C1-D587-9A8D-58A5668AF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4"/>
            <a:ext cx="11048999" cy="2902731"/>
          </a:xfrm>
        </p:spPr>
        <p:txBody>
          <a:bodyPr>
            <a:normAutofit/>
          </a:bodyPr>
          <a:lstStyle/>
          <a:p>
            <a:r>
              <a:rPr lang="de-DE" dirty="0"/>
              <a:t>Das Land, das am meisten Süßigkeiten verzehrt (gemessen an den Ausgaben pro Kopf), ist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7169C6F1-A0BC-CDE5-7F47-6AA4C6FB7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070449"/>
              </p:ext>
            </p:extLst>
          </p:nvPr>
        </p:nvGraphicFramePr>
        <p:xfrm>
          <a:off x="1945390" y="3429000"/>
          <a:ext cx="8301220" cy="2237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0610">
                  <a:extLst>
                    <a:ext uri="{9D8B030D-6E8A-4147-A177-3AD203B41FA5}">
                      <a16:colId xmlns:a16="http://schemas.microsoft.com/office/drawing/2014/main" val="1820729878"/>
                    </a:ext>
                  </a:extLst>
                </a:gridCol>
                <a:gridCol w="4150610">
                  <a:extLst>
                    <a:ext uri="{9D8B030D-6E8A-4147-A177-3AD203B41FA5}">
                      <a16:colId xmlns:a16="http://schemas.microsoft.com/office/drawing/2014/main" val="344777366"/>
                    </a:ext>
                  </a:extLst>
                </a:gridCol>
              </a:tblGrid>
              <a:tr h="1118641">
                <a:tc>
                  <a:txBody>
                    <a:bodyPr/>
                    <a:lstStyle/>
                    <a:p>
                      <a:pPr marL="342900" indent="-342900" algn="ctr">
                        <a:buAutoNum type="alphaLcParenR"/>
                      </a:pPr>
                      <a:r>
                        <a:rPr lang="de-DE" dirty="0">
                          <a:latin typeface="Rotis Sans Serif Std" panose="020B0606080204020204" pitchFamily="34" charset="0"/>
                        </a:rPr>
                        <a:t>Spanien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Rotis Sans Serif Std" panose="020B0606080204020204" pitchFamily="34" charset="0"/>
                        </a:rPr>
                        <a:t>b) Malta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2320788"/>
                  </a:ext>
                </a:extLst>
              </a:tr>
              <a:tr h="111864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c) Schweden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d) Österreich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851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3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670739-70C1-D587-9A8D-58A5668AF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Lösungen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7169C6F1-A0BC-CDE5-7F47-6AA4C6FB7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460732"/>
              </p:ext>
            </p:extLst>
          </p:nvPr>
        </p:nvGraphicFramePr>
        <p:xfrm>
          <a:off x="838201" y="1894642"/>
          <a:ext cx="11048998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491">
                  <a:extLst>
                    <a:ext uri="{9D8B030D-6E8A-4147-A177-3AD203B41FA5}">
                      <a16:colId xmlns:a16="http://schemas.microsoft.com/office/drawing/2014/main" val="1820729878"/>
                    </a:ext>
                  </a:extLst>
                </a:gridCol>
                <a:gridCol w="9893507">
                  <a:extLst>
                    <a:ext uri="{9D8B030D-6E8A-4147-A177-3AD203B41FA5}">
                      <a16:colId xmlns:a16="http://schemas.microsoft.com/office/drawing/2014/main" val="344777366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Rotis Sans Serif Std" panose="020B0606080204020204" pitchFamily="34" charset="0"/>
                        </a:rPr>
                        <a:t>Frage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Rotis Sans Serif Std" panose="020B0606080204020204" pitchFamily="34" charset="0"/>
                        </a:rPr>
                        <a:t> b) Italien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232078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Frage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d) Im luxemburgischen Ort Schengen wurde das Schengener Abkommen unterzeichnet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85197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Frage 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b) Übertragen von Kulturerbe auf digitale Speicherformen (E-Culture)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63120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Frage 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c) Wurden beide mit dem Friedensnobelpreis ausgezeichnet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9946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Frage 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a) Kroatien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62672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Frage 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d) Deutschland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3978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Frage 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b) Grönland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00783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Frage 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d) Österreich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436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288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C3FBCF-3170-CC22-1CDB-CD53A1A9B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Runde 2: Schätzfragen</a:t>
            </a:r>
          </a:p>
        </p:txBody>
      </p:sp>
    </p:spTree>
    <p:extLst>
      <p:ext uri="{BB962C8B-B14F-4D97-AF65-F5344CB8AC3E}">
        <p14:creationId xmlns:p14="http://schemas.microsoft.com/office/powerpoint/2010/main" val="3257529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3961C-64A0-79AE-22F3-AE106D22D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133964"/>
            <a:ext cx="11048999" cy="2078764"/>
          </a:xfrm>
        </p:spPr>
        <p:txBody>
          <a:bodyPr/>
          <a:lstStyle/>
          <a:p>
            <a:r>
              <a:rPr lang="de-DE" dirty="0"/>
              <a:t>Wie viele Mitglieder hat die EU im Moment?</a:t>
            </a:r>
          </a:p>
        </p:txBody>
      </p:sp>
    </p:spTree>
    <p:extLst>
      <p:ext uri="{BB962C8B-B14F-4D97-AF65-F5344CB8AC3E}">
        <p14:creationId xmlns:p14="http://schemas.microsoft.com/office/powerpoint/2010/main" val="2615466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3961C-64A0-79AE-22F3-AE106D22D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133964"/>
            <a:ext cx="11048999" cy="2078764"/>
          </a:xfrm>
        </p:spPr>
        <p:txBody>
          <a:bodyPr>
            <a:normAutofit fontScale="90000"/>
          </a:bodyPr>
          <a:lstStyle/>
          <a:p>
            <a:r>
              <a:rPr lang="de-DE" dirty="0"/>
              <a:t>Der Mindestlohn in Luxemburg beträgt 13 Euro, _____________ mal so hoch wie in Bulgarien.</a:t>
            </a:r>
          </a:p>
        </p:txBody>
      </p:sp>
    </p:spTree>
    <p:extLst>
      <p:ext uri="{BB962C8B-B14F-4D97-AF65-F5344CB8AC3E}">
        <p14:creationId xmlns:p14="http://schemas.microsoft.com/office/powerpoint/2010/main" val="1463740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3961C-64A0-79AE-22F3-AE106D22D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133964"/>
            <a:ext cx="11048999" cy="2078764"/>
          </a:xfrm>
        </p:spPr>
        <p:txBody>
          <a:bodyPr>
            <a:normAutofit fontScale="90000"/>
          </a:bodyPr>
          <a:lstStyle/>
          <a:p>
            <a:r>
              <a:rPr lang="de-DE" dirty="0"/>
              <a:t>Spanien hat mit durchschnittlich __ Jahren die höchste Lebenserwartung unter allen Mitgliedsstaaten.</a:t>
            </a:r>
          </a:p>
        </p:txBody>
      </p:sp>
    </p:spTree>
    <p:extLst>
      <p:ext uri="{BB962C8B-B14F-4D97-AF65-F5344CB8AC3E}">
        <p14:creationId xmlns:p14="http://schemas.microsoft.com/office/powerpoint/2010/main" val="3857926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3961C-64A0-79AE-22F3-AE106D22D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133964"/>
            <a:ext cx="11048999" cy="2078764"/>
          </a:xfrm>
        </p:spPr>
        <p:txBody>
          <a:bodyPr>
            <a:normAutofit fontScale="90000"/>
          </a:bodyPr>
          <a:lstStyle/>
          <a:p>
            <a:r>
              <a:rPr lang="de-DE" dirty="0"/>
              <a:t>Die Hymne Griechenlands ist mit ___ Strophen, nicht nur die längste Hymne der EU, sondern der Welt.</a:t>
            </a:r>
          </a:p>
        </p:txBody>
      </p:sp>
    </p:spTree>
    <p:extLst>
      <p:ext uri="{BB962C8B-B14F-4D97-AF65-F5344CB8AC3E}">
        <p14:creationId xmlns:p14="http://schemas.microsoft.com/office/powerpoint/2010/main" val="2541698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3961C-64A0-79AE-22F3-AE106D22D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133964"/>
            <a:ext cx="11048999" cy="2078764"/>
          </a:xfrm>
        </p:spPr>
        <p:txBody>
          <a:bodyPr>
            <a:normAutofit fontScale="90000"/>
          </a:bodyPr>
          <a:lstStyle/>
          <a:p>
            <a:r>
              <a:rPr lang="de-DE" dirty="0"/>
              <a:t>Das weit entfernteste Parlament (Regionalparlament) ist ____ Km von Brüssel entfernt. </a:t>
            </a:r>
          </a:p>
        </p:txBody>
      </p:sp>
    </p:spTree>
    <p:extLst>
      <p:ext uri="{BB962C8B-B14F-4D97-AF65-F5344CB8AC3E}">
        <p14:creationId xmlns:p14="http://schemas.microsoft.com/office/powerpoint/2010/main" val="3060873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3961C-64A0-79AE-22F3-AE106D22D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133964"/>
            <a:ext cx="11048999" cy="2078764"/>
          </a:xfrm>
        </p:spPr>
        <p:txBody>
          <a:bodyPr>
            <a:normAutofit fontScale="90000"/>
          </a:bodyPr>
          <a:lstStyle/>
          <a:p>
            <a:r>
              <a:rPr lang="de-DE" dirty="0"/>
              <a:t>Das weit entfernteste Parlament (Regionalparlament) ist ____ Km von Brüssel entfernt. </a:t>
            </a:r>
          </a:p>
        </p:txBody>
      </p:sp>
    </p:spTree>
    <p:extLst>
      <p:ext uri="{BB962C8B-B14F-4D97-AF65-F5344CB8AC3E}">
        <p14:creationId xmlns:p14="http://schemas.microsoft.com/office/powerpoint/2010/main" val="2618703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A5E72-5616-5C94-DB08-D75C90618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de-DE" dirty="0"/>
              <a:t>Dein Weg zum EU-Master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D99687-F843-F55F-FB86-241EF467EEF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2071396"/>
            <a:ext cx="11048999" cy="4105565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bg1"/>
              </a:buClr>
            </a:pPr>
            <a:r>
              <a:rPr lang="de-DE" sz="2800" u="sng" dirty="0"/>
              <a:t>Ein paar Regeln zu Beginn:</a:t>
            </a:r>
          </a:p>
          <a:p>
            <a:pPr lvl="1">
              <a:buClr>
                <a:schemeClr val="bg1"/>
              </a:buClr>
            </a:pPr>
            <a:r>
              <a:rPr lang="de-DE" sz="2400" dirty="0"/>
              <a:t>Jede Gruppe/jede:r Teilnehmer:in überlegt sich einen Teamnamen</a:t>
            </a:r>
          </a:p>
          <a:p>
            <a:pPr lvl="1">
              <a:buClr>
                <a:schemeClr val="bg1"/>
              </a:buClr>
            </a:pPr>
            <a:r>
              <a:rPr lang="de-DE" sz="2400" dirty="0"/>
              <a:t>Insgesamt drei Runden mit jeweils 8 - 9 Fragen (erst A, B, C, D; dann Schätzfragen und abschließend so viele Antworten, wie möglich) </a:t>
            </a:r>
          </a:p>
          <a:p>
            <a:pPr lvl="1">
              <a:buClr>
                <a:schemeClr val="bg1"/>
              </a:buClr>
            </a:pPr>
            <a:r>
              <a:rPr lang="de-DE" sz="2400" dirty="0"/>
              <a:t>Alle Antworten müssen auf Zettel notiert werden, nach jeder Runde (alle Fragen einer Kategorie) werden die Zettel eingesammelt und zwischenausgewertet</a:t>
            </a:r>
          </a:p>
          <a:p>
            <a:pPr lvl="1">
              <a:buClr>
                <a:schemeClr val="bg1"/>
              </a:buClr>
            </a:pPr>
            <a:r>
              <a:rPr lang="de-DE" sz="2400" dirty="0"/>
              <a:t>Sobald eine Frage verlesen wurde, haben die Teams/Spieler:innen 60 Sekunden Zeit die Frage zu beantworten</a:t>
            </a:r>
          </a:p>
          <a:p>
            <a:pPr lvl="1">
              <a:buClr>
                <a:schemeClr val="bg1"/>
              </a:buClr>
            </a:pPr>
            <a:r>
              <a:rPr lang="de-DE" sz="2400" dirty="0"/>
              <a:t>Am Ende gewinnt die Gruppe/die Spieler:in mit den meisten richtigen Antworten in allen drei Runden</a:t>
            </a:r>
          </a:p>
        </p:txBody>
      </p:sp>
    </p:spTree>
    <p:extLst>
      <p:ext uri="{BB962C8B-B14F-4D97-AF65-F5344CB8AC3E}">
        <p14:creationId xmlns:p14="http://schemas.microsoft.com/office/powerpoint/2010/main" val="1053393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3961C-64A0-79AE-22F3-AE106D22D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133964"/>
            <a:ext cx="11048999" cy="2078764"/>
          </a:xfrm>
        </p:spPr>
        <p:txBody>
          <a:bodyPr>
            <a:normAutofit fontScale="90000"/>
          </a:bodyPr>
          <a:lstStyle/>
          <a:p>
            <a:r>
              <a:rPr lang="de-DE" dirty="0"/>
              <a:t>Die Kosten für Telefonate und Surfen innerhalb der EU nur noch das __-fache wie daheim kosten</a:t>
            </a:r>
          </a:p>
        </p:txBody>
      </p:sp>
    </p:spTree>
    <p:extLst>
      <p:ext uri="{BB962C8B-B14F-4D97-AF65-F5344CB8AC3E}">
        <p14:creationId xmlns:p14="http://schemas.microsoft.com/office/powerpoint/2010/main" val="2363419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3961C-64A0-79AE-22F3-AE106D22D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133964"/>
            <a:ext cx="11048999" cy="2078764"/>
          </a:xfrm>
        </p:spPr>
        <p:txBody>
          <a:bodyPr>
            <a:normAutofit fontScale="90000"/>
          </a:bodyPr>
          <a:lstStyle/>
          <a:p>
            <a:r>
              <a:rPr lang="de-DE" dirty="0"/>
              <a:t>Die Europawahlen mit ihren ___ Millionen Wahlberechtigten, die zweitgrößte Wahl der Welt ist.</a:t>
            </a:r>
          </a:p>
        </p:txBody>
      </p:sp>
    </p:spTree>
    <p:extLst>
      <p:ext uri="{BB962C8B-B14F-4D97-AF65-F5344CB8AC3E}">
        <p14:creationId xmlns:p14="http://schemas.microsoft.com/office/powerpoint/2010/main" val="964026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3961C-64A0-79AE-22F3-AE106D22D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133964"/>
            <a:ext cx="11048999" cy="2078764"/>
          </a:xfrm>
        </p:spPr>
        <p:txBody>
          <a:bodyPr>
            <a:normAutofit fontScale="90000"/>
          </a:bodyPr>
          <a:lstStyle/>
          <a:p>
            <a:r>
              <a:rPr lang="de-DE" dirty="0"/>
              <a:t>Der Mont Blanc mit seinen _____ Metern der höchste Berg innerhalb der EU ist.</a:t>
            </a:r>
          </a:p>
        </p:txBody>
      </p:sp>
    </p:spTree>
    <p:extLst>
      <p:ext uri="{BB962C8B-B14F-4D97-AF65-F5344CB8AC3E}">
        <p14:creationId xmlns:p14="http://schemas.microsoft.com/office/powerpoint/2010/main" val="1460962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670739-70C1-D587-9A8D-58A5668AF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Lösungen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7169C6F1-A0BC-CDE5-7F47-6AA4C6FB7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440332"/>
              </p:ext>
            </p:extLst>
          </p:nvPr>
        </p:nvGraphicFramePr>
        <p:xfrm>
          <a:off x="838201" y="1894642"/>
          <a:ext cx="11048998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491">
                  <a:extLst>
                    <a:ext uri="{9D8B030D-6E8A-4147-A177-3AD203B41FA5}">
                      <a16:colId xmlns:a16="http://schemas.microsoft.com/office/drawing/2014/main" val="1820729878"/>
                    </a:ext>
                  </a:extLst>
                </a:gridCol>
                <a:gridCol w="9893507">
                  <a:extLst>
                    <a:ext uri="{9D8B030D-6E8A-4147-A177-3AD203B41FA5}">
                      <a16:colId xmlns:a16="http://schemas.microsoft.com/office/drawing/2014/main" val="344777366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Rotis Sans Serif Std" panose="020B0606080204020204" pitchFamily="34" charset="0"/>
                        </a:rPr>
                        <a:t>Frage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Rotis Sans Serif Std" panose="020B0606080204020204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232078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Frage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85197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Frage 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63120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Frage 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9946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Frage 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9.400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62672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Frage 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1-Fache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3978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Frage 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427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00783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Frage 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4.800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436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975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E13246-5B17-F38E-79C8-FF599B0A9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Runde 3: Möglichst viele Antworten </a:t>
            </a:r>
          </a:p>
        </p:txBody>
      </p:sp>
    </p:spTree>
    <p:extLst>
      <p:ext uri="{BB962C8B-B14F-4D97-AF65-F5344CB8AC3E}">
        <p14:creationId xmlns:p14="http://schemas.microsoft.com/office/powerpoint/2010/main" val="3710853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E71BC-CBF5-EEC5-EB6F-FB8F5E57F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063234"/>
            <a:ext cx="11048999" cy="4731531"/>
          </a:xfrm>
        </p:spPr>
        <p:txBody>
          <a:bodyPr>
            <a:normAutofit/>
          </a:bodyPr>
          <a:lstStyle/>
          <a:p>
            <a:r>
              <a:rPr lang="de-DE" dirty="0"/>
              <a:t>Was sind die größten Netzwerke im Bereich Social Media, die unter den Digital Service Act („Grundgesetz des Internets“)?</a:t>
            </a:r>
          </a:p>
        </p:txBody>
      </p:sp>
    </p:spTree>
    <p:extLst>
      <p:ext uri="{BB962C8B-B14F-4D97-AF65-F5344CB8AC3E}">
        <p14:creationId xmlns:p14="http://schemas.microsoft.com/office/powerpoint/2010/main" val="1009508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E71BC-CBF5-EEC5-EB6F-FB8F5E57F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063234"/>
            <a:ext cx="11048999" cy="4731531"/>
          </a:xfrm>
        </p:spPr>
        <p:txBody>
          <a:bodyPr>
            <a:normAutofit/>
          </a:bodyPr>
          <a:lstStyle/>
          <a:p>
            <a:r>
              <a:rPr lang="de-DE" dirty="0"/>
              <a:t>Welche Länder sind momentan die Beitrittskandidaten der EU?</a:t>
            </a:r>
          </a:p>
        </p:txBody>
      </p:sp>
    </p:spTree>
    <p:extLst>
      <p:ext uri="{BB962C8B-B14F-4D97-AF65-F5344CB8AC3E}">
        <p14:creationId xmlns:p14="http://schemas.microsoft.com/office/powerpoint/2010/main" val="2579306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E71BC-CBF5-EEC5-EB6F-FB8F5E57F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063234"/>
            <a:ext cx="11048999" cy="4731531"/>
          </a:xfrm>
        </p:spPr>
        <p:txBody>
          <a:bodyPr>
            <a:normAutofit/>
          </a:bodyPr>
          <a:lstStyle/>
          <a:p>
            <a:r>
              <a:rPr lang="de-DE" dirty="0"/>
              <a:t>Welche Rechte bringen die Unionsbürgerschaft mit sich? </a:t>
            </a:r>
          </a:p>
        </p:txBody>
      </p:sp>
    </p:spTree>
    <p:extLst>
      <p:ext uri="{BB962C8B-B14F-4D97-AF65-F5344CB8AC3E}">
        <p14:creationId xmlns:p14="http://schemas.microsoft.com/office/powerpoint/2010/main" val="2854757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E71BC-CBF5-EEC5-EB6F-FB8F5E57F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063234"/>
            <a:ext cx="11048999" cy="4731531"/>
          </a:xfrm>
        </p:spPr>
        <p:txBody>
          <a:bodyPr>
            <a:normAutofit/>
          </a:bodyPr>
          <a:lstStyle/>
          <a:p>
            <a:r>
              <a:rPr lang="de-DE" dirty="0"/>
              <a:t>Welche Länder waren die Gründungsmitglieder der Europäischen Union (damals: Europäische Gemeinschaft für Kohle und Stahl)?</a:t>
            </a:r>
          </a:p>
        </p:txBody>
      </p:sp>
    </p:spTree>
    <p:extLst>
      <p:ext uri="{BB962C8B-B14F-4D97-AF65-F5344CB8AC3E}">
        <p14:creationId xmlns:p14="http://schemas.microsoft.com/office/powerpoint/2010/main" val="3322463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E71BC-CBF5-EEC5-EB6F-FB8F5E57F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063234"/>
            <a:ext cx="11048999" cy="4731531"/>
          </a:xfrm>
        </p:spPr>
        <p:txBody>
          <a:bodyPr>
            <a:normAutofit/>
          </a:bodyPr>
          <a:lstStyle/>
          <a:p>
            <a:r>
              <a:rPr lang="de-DE" dirty="0"/>
              <a:t>Wo hat die Europäische Kommission in Deutschland überall Vertretungen?</a:t>
            </a:r>
          </a:p>
        </p:txBody>
      </p:sp>
    </p:spTree>
    <p:extLst>
      <p:ext uri="{BB962C8B-B14F-4D97-AF65-F5344CB8AC3E}">
        <p14:creationId xmlns:p14="http://schemas.microsoft.com/office/powerpoint/2010/main" val="527253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CE0D0A-0AAB-2C8A-B0D0-0171B20E0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Runde 1: A, B, C oder D?</a:t>
            </a:r>
          </a:p>
        </p:txBody>
      </p:sp>
    </p:spTree>
    <p:extLst>
      <p:ext uri="{BB962C8B-B14F-4D97-AF65-F5344CB8AC3E}">
        <p14:creationId xmlns:p14="http://schemas.microsoft.com/office/powerpoint/2010/main" val="21977494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E71BC-CBF5-EEC5-EB6F-FB8F5E57F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063234"/>
            <a:ext cx="11048999" cy="4731531"/>
          </a:xfrm>
        </p:spPr>
        <p:txBody>
          <a:bodyPr>
            <a:normAutofit/>
          </a:bodyPr>
          <a:lstStyle/>
          <a:p>
            <a:r>
              <a:rPr lang="de-DE" dirty="0"/>
              <a:t>In welchen Städten haben die sieben zentralen Organe/Institutionen der EU ihren Sitz?</a:t>
            </a:r>
          </a:p>
        </p:txBody>
      </p:sp>
    </p:spTree>
    <p:extLst>
      <p:ext uri="{BB962C8B-B14F-4D97-AF65-F5344CB8AC3E}">
        <p14:creationId xmlns:p14="http://schemas.microsoft.com/office/powerpoint/2010/main" val="5498019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E71BC-CBF5-EEC5-EB6F-FB8F5E57F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063234"/>
            <a:ext cx="11048999" cy="4731531"/>
          </a:xfrm>
        </p:spPr>
        <p:txBody>
          <a:bodyPr>
            <a:normAutofit/>
          </a:bodyPr>
          <a:lstStyle/>
          <a:p>
            <a:r>
              <a:rPr lang="de-DE" dirty="0"/>
              <a:t>Welche deutschen Parteien sitzen momentan im Europäischen Parlament? </a:t>
            </a:r>
          </a:p>
        </p:txBody>
      </p:sp>
    </p:spTree>
    <p:extLst>
      <p:ext uri="{BB962C8B-B14F-4D97-AF65-F5344CB8AC3E}">
        <p14:creationId xmlns:p14="http://schemas.microsoft.com/office/powerpoint/2010/main" val="2587909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670739-70C1-D587-9A8D-58A5668AF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Lösungen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7169C6F1-A0BC-CDE5-7F47-6AA4C6FB7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877775"/>
              </p:ext>
            </p:extLst>
          </p:nvPr>
        </p:nvGraphicFramePr>
        <p:xfrm>
          <a:off x="838201" y="1894642"/>
          <a:ext cx="11048998" cy="422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491">
                  <a:extLst>
                    <a:ext uri="{9D8B030D-6E8A-4147-A177-3AD203B41FA5}">
                      <a16:colId xmlns:a16="http://schemas.microsoft.com/office/drawing/2014/main" val="1820729878"/>
                    </a:ext>
                  </a:extLst>
                </a:gridCol>
                <a:gridCol w="9893507">
                  <a:extLst>
                    <a:ext uri="{9D8B030D-6E8A-4147-A177-3AD203B41FA5}">
                      <a16:colId xmlns:a16="http://schemas.microsoft.com/office/drawing/2014/main" val="344777366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Rotis Sans Serif Std" panose="020B0606080204020204" pitchFamily="34" charset="0"/>
                        </a:rPr>
                        <a:t>Frage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Rotis Sans Serif Std" panose="020B0606080204020204" pitchFamily="34" charset="0"/>
                        </a:rPr>
                        <a:t>Alphabet („Google“), Amazon, Apple, ByteDance („TikTok“), Meta („Instagram“), Microsoft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232078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Frage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Albanien, Bosnien und Herzegowina, Georgien, Moldau, Montenegro, Nordmazedonien, Serbien, die Ukraine und die Türkei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85197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Frage 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Freie Bewegung innerhalb der EU; Wahlrecht zur Wahl des Europäischen Parlaments &amp; Kommunalwahlen; Diplomatischer Schutz in Drittstaaten; Petitionsrecht auf EU-Ebene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63120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Frage 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Belgien, Deutschland, Frankreich, Italien, Luxemburg und die Niederlande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9946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Frage 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Berlin, München, Bonn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62672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Frage 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Brüssel, Straßenburg, Luxemburg, Frankfurt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3978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Frage 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CDU; CSU; Familien-Partei; SPD; Bündnis 90/Die Grünen; ÖDP; Die Piraten; VOLT; Bündnis Deutschland; FDP; Freie Wähler; AfD; Die Linke; Die Partei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007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482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670739-70C1-D587-9A8D-58A5668AF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1952 wurde die Vorläuferin der EU gegründet. Welches Land war einer der sechs Mitbegründer?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7169C6F1-A0BC-CDE5-7F47-6AA4C6FB7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759378"/>
              </p:ext>
            </p:extLst>
          </p:nvPr>
        </p:nvGraphicFramePr>
        <p:xfrm>
          <a:off x="1945390" y="3429000"/>
          <a:ext cx="8301220" cy="2237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0610">
                  <a:extLst>
                    <a:ext uri="{9D8B030D-6E8A-4147-A177-3AD203B41FA5}">
                      <a16:colId xmlns:a16="http://schemas.microsoft.com/office/drawing/2014/main" val="1820729878"/>
                    </a:ext>
                  </a:extLst>
                </a:gridCol>
                <a:gridCol w="4150610">
                  <a:extLst>
                    <a:ext uri="{9D8B030D-6E8A-4147-A177-3AD203B41FA5}">
                      <a16:colId xmlns:a16="http://schemas.microsoft.com/office/drawing/2014/main" val="344777366"/>
                    </a:ext>
                  </a:extLst>
                </a:gridCol>
              </a:tblGrid>
              <a:tr h="1118641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Rotis Sans Serif Std" panose="020B0606080204020204" pitchFamily="34" charset="0"/>
                        </a:rPr>
                        <a:t>a) Spanien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Rotis Sans Serif Std" panose="020B0606080204020204" pitchFamily="34" charset="0"/>
                        </a:rPr>
                        <a:t>b) Italien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2320788"/>
                  </a:ext>
                </a:extLst>
              </a:tr>
              <a:tr h="111864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c) Dänemark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d) Slowenien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851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586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670739-70C1-D587-9A8D-58A5668AF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1048999" cy="2698750"/>
          </a:xfrm>
        </p:spPr>
        <p:txBody>
          <a:bodyPr>
            <a:normAutofit/>
          </a:bodyPr>
          <a:lstStyle/>
          <a:p>
            <a:r>
              <a:rPr lang="de-DE" dirty="0"/>
              <a:t>Durch den „Schengen-Raum“ entfallen seit 1985 Grenzkontrollen in der EU. Woher kommt der Name Schengen?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7169C6F1-A0BC-CDE5-7F47-6AA4C6FB7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226070"/>
              </p:ext>
            </p:extLst>
          </p:nvPr>
        </p:nvGraphicFramePr>
        <p:xfrm>
          <a:off x="1945390" y="3429000"/>
          <a:ext cx="8301220" cy="2307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0610">
                  <a:extLst>
                    <a:ext uri="{9D8B030D-6E8A-4147-A177-3AD203B41FA5}">
                      <a16:colId xmlns:a16="http://schemas.microsoft.com/office/drawing/2014/main" val="1820729878"/>
                    </a:ext>
                  </a:extLst>
                </a:gridCol>
                <a:gridCol w="4150610">
                  <a:extLst>
                    <a:ext uri="{9D8B030D-6E8A-4147-A177-3AD203B41FA5}">
                      <a16:colId xmlns:a16="http://schemas.microsoft.com/office/drawing/2014/main" val="344777366"/>
                    </a:ext>
                  </a:extLst>
                </a:gridCol>
              </a:tblGrid>
              <a:tr h="1118641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Rotis Sans Serif Std" panose="020B0606080204020204" pitchFamily="34" charset="0"/>
                        </a:rPr>
                        <a:t>a) S.C.H.E.N.G.E.N sind die Anfangsbuchstaben der 8 Länder, die zuerst die Grenzkontrollen abschafften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Rotis Sans Serif Std" panose="020B0606080204020204" pitchFamily="34" charset="0"/>
                        </a:rPr>
                        <a:t>b) Der deutsche EU-Kommissar Thomas Schengen hatte die Idee des Schengen-Raumes.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2320788"/>
                  </a:ext>
                </a:extLst>
              </a:tr>
              <a:tr h="111864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c) Schengen ist eine altdeutsche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Form des Wortes „schenken“.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d) Im luxemburgischen Ort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Schengen wurde das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Schengener Abkommen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unterzeichnet.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851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599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670739-70C1-D587-9A8D-58A5668AF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1048999" cy="2857760"/>
          </a:xfrm>
        </p:spPr>
        <p:txBody>
          <a:bodyPr>
            <a:normAutofit/>
          </a:bodyPr>
          <a:lstStyle/>
          <a:p>
            <a:r>
              <a:rPr lang="de-DE" dirty="0"/>
              <a:t>„EU-Digitalpolitik“ ist ein Überbegriff, der viele Politikfelder berührt. Was aber ist kein Teil der EU-Digitalpolitik?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7169C6F1-A0BC-CDE5-7F47-6AA4C6FB7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452771"/>
              </p:ext>
            </p:extLst>
          </p:nvPr>
        </p:nvGraphicFramePr>
        <p:xfrm>
          <a:off x="1945390" y="3429000"/>
          <a:ext cx="8301220" cy="2237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0610">
                  <a:extLst>
                    <a:ext uri="{9D8B030D-6E8A-4147-A177-3AD203B41FA5}">
                      <a16:colId xmlns:a16="http://schemas.microsoft.com/office/drawing/2014/main" val="1820729878"/>
                    </a:ext>
                  </a:extLst>
                </a:gridCol>
                <a:gridCol w="4150610">
                  <a:extLst>
                    <a:ext uri="{9D8B030D-6E8A-4147-A177-3AD203B41FA5}">
                      <a16:colId xmlns:a16="http://schemas.microsoft.com/office/drawing/2014/main" val="344777366"/>
                    </a:ext>
                  </a:extLst>
                </a:gridCol>
              </a:tblGrid>
              <a:tr h="1118641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Rotis Sans Serif Std" panose="020B0606080204020204" pitchFamily="34" charset="0"/>
                        </a:rPr>
                        <a:t>a) Dienste- &amp; Inhaltspolitik (Social Media, Websites etc.)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Rotis Sans Serif Std" panose="020B0606080204020204" pitchFamily="34" charset="0"/>
                        </a:rPr>
                        <a:t>b) Übertragen von Kulturerbe</a:t>
                      </a:r>
                    </a:p>
                    <a:p>
                      <a:pPr algn="ctr"/>
                      <a:r>
                        <a:rPr lang="de-DE" dirty="0">
                          <a:latin typeface="Rotis Sans Serif Std" panose="020B0606080204020204" pitchFamily="34" charset="0"/>
                        </a:rPr>
                        <a:t>auf digitale Speicherformen</a:t>
                      </a:r>
                    </a:p>
                    <a:p>
                      <a:pPr algn="ctr"/>
                      <a:r>
                        <a:rPr lang="de-DE" dirty="0">
                          <a:latin typeface="Rotis Sans Serif Std" panose="020B0606080204020204" pitchFamily="34" charset="0"/>
                        </a:rPr>
                        <a:t>(E-Culture)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2320788"/>
                  </a:ext>
                </a:extLst>
              </a:tr>
              <a:tr h="111864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c) Digitale Teilhabe &amp;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Partizipation (E-Democracy)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d) Netz- &amp; Infrastruktur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851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512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670739-70C1-D587-9A8D-58A5668AF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4"/>
            <a:ext cx="11048999" cy="2902731"/>
          </a:xfrm>
        </p:spPr>
        <p:txBody>
          <a:bodyPr>
            <a:normAutofit/>
          </a:bodyPr>
          <a:lstStyle/>
          <a:p>
            <a:r>
              <a:rPr lang="de-DE" dirty="0"/>
              <a:t>Was haben Barack Obama und die EU gemeinsam?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7169C6F1-A0BC-CDE5-7F47-6AA4C6FB7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446226"/>
              </p:ext>
            </p:extLst>
          </p:nvPr>
        </p:nvGraphicFramePr>
        <p:xfrm>
          <a:off x="1945390" y="3429000"/>
          <a:ext cx="8301220" cy="2237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0610">
                  <a:extLst>
                    <a:ext uri="{9D8B030D-6E8A-4147-A177-3AD203B41FA5}">
                      <a16:colId xmlns:a16="http://schemas.microsoft.com/office/drawing/2014/main" val="1820729878"/>
                    </a:ext>
                  </a:extLst>
                </a:gridCol>
                <a:gridCol w="4150610">
                  <a:extLst>
                    <a:ext uri="{9D8B030D-6E8A-4147-A177-3AD203B41FA5}">
                      <a16:colId xmlns:a16="http://schemas.microsoft.com/office/drawing/2014/main" val="344777366"/>
                    </a:ext>
                  </a:extLst>
                </a:gridCol>
              </a:tblGrid>
              <a:tr h="1118641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Rotis Sans Serif Std" panose="020B0606080204020204" pitchFamily="34" charset="0"/>
                        </a:rPr>
                        <a:t>a) Sie gibt es beide seit den 1950er Jahren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Rotis Sans Serif Std" panose="020B0606080204020204" pitchFamily="34" charset="0"/>
                        </a:rPr>
                        <a:t>b) Sind beides Schirmherr:innen für den Internationalen Karlspreis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2320788"/>
                  </a:ext>
                </a:extLst>
              </a:tr>
              <a:tr h="111864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c) Wurden beide mit dem Friedensnobelpreis ausgezeichnet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d) Haben gemeinsame Wurzeln im griechischen Sprachraum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851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278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670739-70C1-D587-9A8D-58A5668AF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4"/>
            <a:ext cx="11048999" cy="2902731"/>
          </a:xfrm>
        </p:spPr>
        <p:txBody>
          <a:bodyPr>
            <a:normAutofit/>
          </a:bodyPr>
          <a:lstStyle/>
          <a:p>
            <a:r>
              <a:rPr lang="de-DE" dirty="0"/>
              <a:t>Die offiziell kleinste Stadt in der EU liegt in 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7169C6F1-A0BC-CDE5-7F47-6AA4C6FB7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899232"/>
              </p:ext>
            </p:extLst>
          </p:nvPr>
        </p:nvGraphicFramePr>
        <p:xfrm>
          <a:off x="1945390" y="3429000"/>
          <a:ext cx="8301220" cy="2237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0610">
                  <a:extLst>
                    <a:ext uri="{9D8B030D-6E8A-4147-A177-3AD203B41FA5}">
                      <a16:colId xmlns:a16="http://schemas.microsoft.com/office/drawing/2014/main" val="1820729878"/>
                    </a:ext>
                  </a:extLst>
                </a:gridCol>
                <a:gridCol w="4150610">
                  <a:extLst>
                    <a:ext uri="{9D8B030D-6E8A-4147-A177-3AD203B41FA5}">
                      <a16:colId xmlns:a16="http://schemas.microsoft.com/office/drawing/2014/main" val="344777366"/>
                    </a:ext>
                  </a:extLst>
                </a:gridCol>
              </a:tblGrid>
              <a:tr h="1118641">
                <a:tc>
                  <a:txBody>
                    <a:bodyPr/>
                    <a:lstStyle/>
                    <a:p>
                      <a:pPr marL="342900" indent="-342900" algn="ctr" defTabSz="914400" rtl="0" eaLnBrk="1" latinLnBrk="0" hangingPunct="1">
                        <a:buAutoNum type="alphaLcParenR"/>
                      </a:pPr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Kroatien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b) Estland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2320788"/>
                  </a:ext>
                </a:extLst>
              </a:tr>
              <a:tr h="1118641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c) Spanien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d) Deutschland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851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291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670739-70C1-D587-9A8D-58A5668AF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4"/>
            <a:ext cx="11048999" cy="2902731"/>
          </a:xfrm>
        </p:spPr>
        <p:txBody>
          <a:bodyPr>
            <a:normAutofit/>
          </a:bodyPr>
          <a:lstStyle/>
          <a:p>
            <a:r>
              <a:rPr lang="de-DE" dirty="0"/>
              <a:t>Das längste offiziell notierte Wort mit 80 Buchstaben kommt aus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7169C6F1-A0BC-CDE5-7F47-6AA4C6FB7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927877"/>
              </p:ext>
            </p:extLst>
          </p:nvPr>
        </p:nvGraphicFramePr>
        <p:xfrm>
          <a:off x="1945390" y="3429000"/>
          <a:ext cx="8301220" cy="2237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0610">
                  <a:extLst>
                    <a:ext uri="{9D8B030D-6E8A-4147-A177-3AD203B41FA5}">
                      <a16:colId xmlns:a16="http://schemas.microsoft.com/office/drawing/2014/main" val="1820729878"/>
                    </a:ext>
                  </a:extLst>
                </a:gridCol>
                <a:gridCol w="4150610">
                  <a:extLst>
                    <a:ext uri="{9D8B030D-6E8A-4147-A177-3AD203B41FA5}">
                      <a16:colId xmlns:a16="http://schemas.microsoft.com/office/drawing/2014/main" val="344777366"/>
                    </a:ext>
                  </a:extLst>
                </a:gridCol>
              </a:tblGrid>
              <a:tr h="1118641">
                <a:tc>
                  <a:txBody>
                    <a:bodyPr/>
                    <a:lstStyle/>
                    <a:p>
                      <a:pPr marL="342900" indent="-342900" algn="ctr" defTabSz="914400" rtl="0" eaLnBrk="1" latinLnBrk="0" hangingPunct="1">
                        <a:buAutoNum type="alphaLcParenR"/>
                      </a:pPr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Irland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b) Litauen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2320788"/>
                  </a:ext>
                </a:extLst>
              </a:tr>
              <a:tr h="1118641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c) Slowenien 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Rotis Sans Serif Std" panose="020B0606080204020204" pitchFamily="34" charset="0"/>
                          <a:ea typeface="+mn-ea"/>
                          <a:cs typeface="+mn-cs"/>
                        </a:rPr>
                        <a:t>d) Deutschland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851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32505"/>
      </p:ext>
    </p:extLst>
  </p:cSld>
  <p:clrMapOvr>
    <a:masterClrMapping/>
  </p:clrMapOvr>
</p:sld>
</file>

<file path=ppt/theme/theme1.xml><?xml version="1.0" encoding="utf-8"?>
<a:theme xmlns:a="http://schemas.openxmlformats.org/drawingml/2006/main" name="FadeVTI">
  <a:themeElements>
    <a:clrScheme name="gradient">
      <a:dk1>
        <a:sysClr val="windowText" lastClr="000000"/>
      </a:dk1>
      <a:lt1>
        <a:sysClr val="window" lastClr="FFFFFF"/>
      </a:lt1>
      <a:dk2>
        <a:srgbClr val="203040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DA2A69"/>
      </a:accent6>
      <a:hlink>
        <a:srgbClr val="3E8FF1"/>
      </a:hlink>
      <a:folHlink>
        <a:srgbClr val="939393"/>
      </a:folHlink>
    </a:clrScheme>
    <a:fontScheme name="Custom 49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deVTI" id="{1194088A-B135-4437-9FD8-7466BBC13A13}" vid="{B787DE2F-1995-45D8-A8E2-6B5CC521AC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897</Words>
  <Application>Microsoft Office PowerPoint</Application>
  <PresentationFormat>Breitbild</PresentationFormat>
  <Paragraphs>124</Paragraphs>
  <Slides>32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3" baseType="lpstr">
      <vt:lpstr>FadeVTI</vt:lpstr>
      <vt:lpstr>EU and You? </vt:lpstr>
      <vt:lpstr>Dein Weg zum EU-Master </vt:lpstr>
      <vt:lpstr>Runde 1: A, B, C oder D?</vt:lpstr>
      <vt:lpstr>1952 wurde die Vorläuferin der EU gegründet. Welches Land war einer der sechs Mitbegründer?</vt:lpstr>
      <vt:lpstr>Durch den „Schengen-Raum“ entfallen seit 1985 Grenzkontrollen in der EU. Woher kommt der Name Schengen?</vt:lpstr>
      <vt:lpstr>„EU-Digitalpolitik“ ist ein Überbegriff, der viele Politikfelder berührt. Was aber ist kein Teil der EU-Digitalpolitik?</vt:lpstr>
      <vt:lpstr>Was haben Barack Obama und die EU gemeinsam?</vt:lpstr>
      <vt:lpstr>Die offiziell kleinste Stadt in der EU liegt in </vt:lpstr>
      <vt:lpstr>Das längste offiziell notierte Wort mit 80 Buchstaben kommt aus</vt:lpstr>
      <vt:lpstr>Das erste Land, das aus der EU ausgetreten ist, war</vt:lpstr>
      <vt:lpstr>Das Land, das am meisten Süßigkeiten verzehrt (gemessen an den Ausgaben pro Kopf), ist</vt:lpstr>
      <vt:lpstr>Lösungen</vt:lpstr>
      <vt:lpstr>Runde 2: Schätzfragen</vt:lpstr>
      <vt:lpstr>Wie viele Mitglieder hat die EU im Moment?</vt:lpstr>
      <vt:lpstr>Der Mindestlohn in Luxemburg beträgt 13 Euro, _____________ mal so hoch wie in Bulgarien.</vt:lpstr>
      <vt:lpstr>Spanien hat mit durchschnittlich __ Jahren die höchste Lebenserwartung unter allen Mitgliedsstaaten.</vt:lpstr>
      <vt:lpstr>Die Hymne Griechenlands ist mit ___ Strophen, nicht nur die längste Hymne der EU, sondern der Welt.</vt:lpstr>
      <vt:lpstr>Das weit entfernteste Parlament (Regionalparlament) ist ____ Km von Brüssel entfernt. </vt:lpstr>
      <vt:lpstr>Das weit entfernteste Parlament (Regionalparlament) ist ____ Km von Brüssel entfernt. </vt:lpstr>
      <vt:lpstr>Die Kosten für Telefonate und Surfen innerhalb der EU nur noch das __-fache wie daheim kosten</vt:lpstr>
      <vt:lpstr>Die Europawahlen mit ihren ___ Millionen Wahlberechtigten, die zweitgrößte Wahl der Welt ist.</vt:lpstr>
      <vt:lpstr>Der Mont Blanc mit seinen _____ Metern der höchste Berg innerhalb der EU ist.</vt:lpstr>
      <vt:lpstr>Lösungen</vt:lpstr>
      <vt:lpstr>Runde 3: Möglichst viele Antworten </vt:lpstr>
      <vt:lpstr>Was sind die größten Netzwerke im Bereich Social Media, die unter den Digital Service Act („Grundgesetz des Internets“)?</vt:lpstr>
      <vt:lpstr>Welche Länder sind momentan die Beitrittskandidaten der EU?</vt:lpstr>
      <vt:lpstr>Welche Rechte bringen die Unionsbürgerschaft mit sich? </vt:lpstr>
      <vt:lpstr>Welche Länder waren die Gründungsmitglieder der Europäischen Union (damals: Europäische Gemeinschaft für Kohle und Stahl)?</vt:lpstr>
      <vt:lpstr>Wo hat die Europäische Kommission in Deutschland überall Vertretungen?</vt:lpstr>
      <vt:lpstr>In welchen Städten haben die sieben zentralen Organe/Institutionen der EU ihren Sitz?</vt:lpstr>
      <vt:lpstr>Welche deutschen Parteien sitzen momentan im Europäischen Parlament? </vt:lpstr>
      <vt:lpstr>Lösungen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and You? </dc:title>
  <dc:creator>Tobias Ketzel</dc:creator>
  <cp:lastModifiedBy>Tobias Ketzel</cp:lastModifiedBy>
  <cp:revision>2</cp:revision>
  <dcterms:created xsi:type="dcterms:W3CDTF">2024-04-28T18:51:09Z</dcterms:created>
  <dcterms:modified xsi:type="dcterms:W3CDTF">2024-05-14T18:03:46Z</dcterms:modified>
</cp:coreProperties>
</file>